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0" r:id="rId3"/>
    <p:sldId id="257" r:id="rId4"/>
    <p:sldId id="276" r:id="rId5"/>
    <p:sldId id="271" r:id="rId6"/>
    <p:sldId id="258" r:id="rId7"/>
    <p:sldId id="259" r:id="rId8"/>
    <p:sldId id="261" r:id="rId9"/>
    <p:sldId id="262" r:id="rId10"/>
    <p:sldId id="277" r:id="rId11"/>
    <p:sldId id="278" r:id="rId12"/>
    <p:sldId id="279" r:id="rId13"/>
    <p:sldId id="280" r:id="rId14"/>
    <p:sldId id="269" r:id="rId15"/>
    <p:sldId id="272" r:id="rId16"/>
    <p:sldId id="270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820BAA-BFC8-432B-84A7-9DE518674D4B}">
          <p14:sldIdLst>
            <p14:sldId id="256"/>
            <p14:sldId id="260"/>
            <p14:sldId id="257"/>
            <p14:sldId id="276"/>
            <p14:sldId id="271"/>
            <p14:sldId id="258"/>
            <p14:sldId id="259"/>
            <p14:sldId id="261"/>
            <p14:sldId id="262"/>
            <p14:sldId id="277"/>
            <p14:sldId id="278"/>
            <p14:sldId id="279"/>
            <p14:sldId id="280"/>
          </p14:sldIdLst>
        </p14:section>
        <p14:section name="Untitled Section" id="{9A26DF55-E314-4B4C-9F76-442B0992F99B}">
          <p14:sldIdLst>
            <p14:sldId id="269"/>
            <p14:sldId id="272"/>
            <p14:sldId id="270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[Dashboard Excel file.xlsx]Subjective 1!PivotTable3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rating by country over votes</a:t>
            </a:r>
          </a:p>
        </c:rich>
      </c:tx>
      <c:layout>
        <c:manualLayout>
          <c:xMode val="edge"/>
          <c:yMode val="edge"/>
          <c:x val="0.36942022085805293"/>
          <c:y val="2.77887047059916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9626960779068029E-2"/>
          <c:y val="0.16866430904346075"/>
          <c:w val="0.77009950836636554"/>
          <c:h val="0.449001895596383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'Subjective 1'!$Z$2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'Subjective 1'!$Y$3:$Y$18</c:f>
              <c:strCache>
                <c:ptCount val="15"/>
                <c:pt idx="0">
                  <c:v>Australia</c:v>
                </c:pt>
                <c:pt idx="1">
                  <c:v>Brazil</c:v>
                </c:pt>
                <c:pt idx="2">
                  <c:v>Canada</c:v>
                </c:pt>
                <c:pt idx="3">
                  <c:v>India</c:v>
                </c:pt>
                <c:pt idx="4">
                  <c:v>Indonesia</c:v>
                </c:pt>
                <c:pt idx="5">
                  <c:v>New Zealand</c:v>
                </c:pt>
                <c:pt idx="6">
                  <c:v>Philippines</c:v>
                </c:pt>
                <c:pt idx="7">
                  <c:v>Qatar</c:v>
                </c:pt>
                <c:pt idx="8">
                  <c:v>Singapore</c:v>
                </c:pt>
                <c:pt idx="9">
                  <c:v>South Africa</c:v>
                </c:pt>
                <c:pt idx="10">
                  <c:v>Sri Lanka</c:v>
                </c:pt>
                <c:pt idx="11">
                  <c:v>Turkey</c:v>
                </c:pt>
                <c:pt idx="12">
                  <c:v>United Arab Emirates</c:v>
                </c:pt>
                <c:pt idx="13">
                  <c:v>United Kingdom</c:v>
                </c:pt>
                <c:pt idx="14">
                  <c:v>United States of America</c:v>
                </c:pt>
              </c:strCache>
            </c:strRef>
          </c:cat>
          <c:val>
            <c:numRef>
              <c:f>'Subjective 1'!$Z$3:$Z$18</c:f>
              <c:numCache>
                <c:formatCode>General</c:formatCode>
                <c:ptCount val="15"/>
                <c:pt idx="0">
                  <c:v>3.6583333333333332</c:v>
                </c:pt>
                <c:pt idx="1">
                  <c:v>3.846666666666668</c:v>
                </c:pt>
                <c:pt idx="2">
                  <c:v>3.5750000000000002</c:v>
                </c:pt>
                <c:pt idx="3">
                  <c:v>2.7693740599328924</c:v>
                </c:pt>
                <c:pt idx="4">
                  <c:v>4.295238095238096</c:v>
                </c:pt>
                <c:pt idx="5">
                  <c:v>4.2625000000000011</c:v>
                </c:pt>
                <c:pt idx="6">
                  <c:v>4.4681818181818178</c:v>
                </c:pt>
                <c:pt idx="7">
                  <c:v>4.0599999999999996</c:v>
                </c:pt>
                <c:pt idx="8">
                  <c:v>3.5750000000000002</c:v>
                </c:pt>
                <c:pt idx="9">
                  <c:v>4.2100000000000009</c:v>
                </c:pt>
                <c:pt idx="10">
                  <c:v>3.87</c:v>
                </c:pt>
                <c:pt idx="11">
                  <c:v>4.3000000000000007</c:v>
                </c:pt>
                <c:pt idx="12">
                  <c:v>4.2333333333333334</c:v>
                </c:pt>
                <c:pt idx="13">
                  <c:v>4.0999999999999996</c:v>
                </c:pt>
                <c:pt idx="14">
                  <c:v>4.019529411764708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EC-47A4-9CFA-B3A0253BD7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56706303"/>
        <c:axId val="1756688543"/>
      </c:barChart>
      <c:catAx>
        <c:axId val="1756706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6688543"/>
        <c:crosses val="autoZero"/>
        <c:auto val="1"/>
        <c:lblAlgn val="ctr"/>
        <c:lblOffset val="100"/>
        <c:noMultiLvlLbl val="0"/>
      </c:catAx>
      <c:valAx>
        <c:axId val="1756688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670630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422910"/>
            <a:ext cx="10972800" cy="1075690"/>
          </a:xfr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scaled="0"/>
          </a:gradFill>
        </p:spPr>
        <p:txBody>
          <a:bodyPr/>
          <a:lstStyle/>
          <a:p>
            <a:r>
              <a:rPr lang="en-US" u="sng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Spreadsheet: Zomato Restaurants Expansion</a:t>
            </a:r>
          </a:p>
        </p:txBody>
      </p:sp>
      <p:pic>
        <p:nvPicPr>
          <p:cNvPr id="9" name="Content Placeholder 8" descr="logo spoon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70975" y="1941830"/>
            <a:ext cx="2750820" cy="281178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163955" y="567753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>
                <a:solidFill>
                  <a:schemeClr val="accent2">
                    <a:lumMod val="75000"/>
                  </a:schemeClr>
                </a:solidFill>
              </a:rPr>
              <a:t>NAME-&gt; ANKIT KESHARI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8976995" y="56146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Date:: 31 March-2024</a:t>
            </a:r>
          </a:p>
        </p:txBody>
      </p:sp>
      <p:pic>
        <p:nvPicPr>
          <p:cNvPr id="19" name="Picture 18" descr="Zomat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0" y="1763395"/>
            <a:ext cx="6845300" cy="3424555"/>
          </a:xfrm>
          <a:prstGeom prst="rect">
            <a:avLst/>
          </a:prstGeom>
        </p:spPr>
      </p:pic>
      <p:pic>
        <p:nvPicPr>
          <p:cNvPr id="23" name="Picture 22" descr="zom-smal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0290" y="6626225"/>
            <a:ext cx="981710" cy="231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65F59-AA12-F7E2-4549-DA41E356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Country selection for opening new restaurant 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F3442F-5A60-95A4-4F57-B0369056C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496" y="3710684"/>
            <a:ext cx="7018628" cy="295681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5A4F56-420B-11FB-D987-D24B54303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586" y="1079769"/>
            <a:ext cx="10233499" cy="4921521"/>
          </a:xfrm>
        </p:spPr>
        <p:txBody>
          <a:bodyPr/>
          <a:lstStyle/>
          <a:p>
            <a:endParaRPr lang="en-US" sz="2400" dirty="0"/>
          </a:p>
          <a:p>
            <a:r>
              <a:rPr lang="en-US" sz="2400" dirty="0"/>
              <a:t>I m selecting this four country because of their good average rate of interest.</a:t>
            </a:r>
          </a:p>
          <a:p>
            <a:r>
              <a:rPr lang="en-US" sz="2400" dirty="0"/>
              <a:t>We may be select more country but four is enough to </a:t>
            </a:r>
            <a:r>
              <a:rPr lang="en-US" sz="2400" dirty="0" err="1"/>
              <a:t>analyse</a:t>
            </a:r>
            <a:r>
              <a:rPr lang="en-US" sz="2400" dirty="0"/>
              <a:t> the Zomato to open new restaurants.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13209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D6B82-3BFF-1089-C30B-4D34561B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   </a:t>
            </a:r>
            <a:r>
              <a:rPr lang="en-US" sz="2800" dirty="0">
                <a:solidFill>
                  <a:srgbClr val="C00000"/>
                </a:solidFill>
              </a:rPr>
              <a:t>Cuisines plays a major role in the famous restaurants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D7156E-E78C-D3EA-4E63-9F77CBA3C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475" y="4069080"/>
            <a:ext cx="6462877" cy="239534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9BA423-CD0B-1E4B-D943-8A8FC19BD465}"/>
              </a:ext>
            </a:extLst>
          </p:cNvPr>
          <p:cNvSpPr txBox="1"/>
          <p:nvPr/>
        </p:nvSpPr>
        <p:spPr>
          <a:xfrm>
            <a:off x="1014984" y="2690336"/>
            <a:ext cx="105674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i="0" dirty="0">
                <a:solidFill>
                  <a:schemeClr val="bg1"/>
                </a:solidFill>
                <a:effectLst/>
                <a:latin typeface="Google Sans"/>
              </a:rPr>
              <a:t>M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/>
              </a:rPr>
              <a:t>Voting technique </a:t>
            </a:r>
            <a:r>
              <a:rPr 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oogle Sans"/>
              </a:rPr>
              <a:t>:</a:t>
            </a: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oogle Sans"/>
              </a:rPr>
              <a:t> Analyzing cuisine popularity can help me determine if a particular cuisine aligns with our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/>
              </a:rPr>
              <a:t>sum of voting</a:t>
            </a: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oogle Sans"/>
              </a:rPr>
              <a:t> strategy. Popular cuisines might allow you to set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/>
              </a:rPr>
              <a:t>highest votes</a:t>
            </a: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oogle Sans"/>
              </a:rPr>
              <a:t> and attract a larger customer base.</a:t>
            </a: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229184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D7F6-CD76-18A9-8401-CB40CEDB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i="0" u="none" strike="noStrike" dirty="0">
                <a:solidFill>
                  <a:srgbClr val="C00000"/>
                </a:solidFill>
                <a:effectLst/>
                <a:latin typeface="Roboto" panose="02000000000000000000" pitchFamily="2" charset="0"/>
              </a:rPr>
              <a:t>Recommendations for opening new restaurants</a:t>
            </a:r>
            <a:endParaRPr lang="en-IN" sz="320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D5A21-68F7-1A13-0CE0-6DDE30121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   Target those area where no. of restaurant is less :</a:t>
            </a:r>
          </a:p>
          <a:p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    Analyze areas with a low density of existing restaurants but high overall ratings. This suggests a market with</a:t>
            </a:r>
            <a:r>
              <a:rPr 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/>
              </a:rPr>
              <a:t>                 </a:t>
            </a:r>
            <a:r>
              <a:rPr lang="en-US" sz="16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customer  demanding areas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/>
              </a:rPr>
              <a:t>.</a:t>
            </a:r>
          </a:p>
          <a:p>
            <a:pPr algn="l"/>
            <a:endParaRPr lang="en-US" sz="1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oogle Sans"/>
            </a:endParaRPr>
          </a:p>
          <a:p>
            <a:r>
              <a:rPr 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   Target Price Range of the Restaurants :</a:t>
            </a:r>
          </a:p>
          <a:p>
            <a:pPr algn="l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/>
              </a:rPr>
              <a:t>    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Analyze the price range most frequented by  audience. Align your restaurant's concept and 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/>
              </a:rPr>
              <a:t>            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pricing strategy with their budget preferences to maximize appeal</a:t>
            </a:r>
          </a:p>
          <a:p>
            <a:pPr algn="l"/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Google Sans"/>
            </a:endParaRPr>
          </a:p>
          <a:p>
            <a:r>
              <a:rPr 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    Price Range Correlation with Cuisine:</a:t>
            </a:r>
          </a:p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/>
              </a:rPr>
              <a:t>     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Identify any correlations between price range and cuisine 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/>
              </a:rPr>
              <a:t>      </a:t>
            </a:r>
          </a:p>
          <a:p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   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/>
              </a:rPr>
              <a:t>Exploring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/>
              </a:rPr>
              <a:t> </a:t>
            </a:r>
            <a:r>
              <a:rPr 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Existing High-Rated Restaurants :</a:t>
            </a:r>
          </a:p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/>
              </a:rPr>
              <a:t>    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/>
              </a:rPr>
              <a:t>Identifying  the high rated restaurant for knowing  which cuisine make audience attract.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 </a:t>
            </a:r>
          </a:p>
          <a:p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Google Sans"/>
            </a:endParaRPr>
          </a:p>
          <a:p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    </a:t>
            </a:r>
            <a:r>
              <a:rPr 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Prioritize Budget-Friendly Options in Cost-Conscious Areas:</a:t>
            </a:r>
            <a:endParaRPr lang="en-US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oogle Sans"/>
            </a:endParaRPr>
          </a:p>
          <a:p>
            <a:pPr algn="l"/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    Analyze data to identify areas with a lower average cost for two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9682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8D91FC-7DA2-EA4C-D7CF-F9AA7D06D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9698"/>
            <a:ext cx="10141258" cy="727968"/>
          </a:xfrm>
        </p:spPr>
        <p:txBody>
          <a:bodyPr/>
          <a:lstStyle/>
          <a:p>
            <a:r>
              <a:rPr lang="en-US" sz="3600" b="1" i="0" u="none" strike="noStrike" dirty="0">
                <a:solidFill>
                  <a:srgbClr val="C00000"/>
                </a:solidFill>
                <a:effectLst/>
                <a:latin typeface="Roboto" panose="02000000000000000000" pitchFamily="2" charset="0"/>
              </a:rPr>
              <a:t>More Recommendations  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67B54-708B-EF53-F4A9-D66E59402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 </a:t>
            </a:r>
            <a:r>
              <a:rPr lang="en-US" sz="18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Exploring Rating Correlation with Cuisine:</a:t>
            </a:r>
            <a:br>
              <a:rPr lang="en-US" sz="18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</a:b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/>
              </a:rPr>
              <a:t>        I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/>
              </a:rPr>
              <a:t>dentifying the rating of cuisine that has great rated in different restaurant of country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Google Sans"/>
            </a:endParaRPr>
          </a:p>
          <a:p>
            <a:endParaRPr lang="en-US" sz="18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oogle Sans"/>
            </a:endParaRPr>
          </a:p>
          <a:p>
            <a:r>
              <a:rPr lang="en-US" sz="18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Delivery Penetration Rate:</a:t>
            </a: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 </a:t>
            </a:r>
            <a:b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</a:b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      Calculate the percentage of restaurants offering online delivery in country. A high penetration rate</a:t>
            </a:r>
            <a:b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</a:b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/>
              </a:rPr>
              <a:t>      </a:t>
            </a: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suggests a strong customer preference for delivery options.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Google Sans"/>
            </a:endParaRPr>
          </a:p>
          <a:p>
            <a:endParaRPr lang="en-US" sz="18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oogle Sans"/>
            </a:endParaRPr>
          </a:p>
          <a:p>
            <a:r>
              <a:rPr lang="en-US" sz="18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Correlation with Cuisine:</a:t>
            </a: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 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/>
              </a:rPr>
              <a:t>              </a:t>
            </a: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Analyze if specific cuisines are more likely to offer online delivery. This might indicate higher customer               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/>
              </a:rPr>
              <a:t>       </a:t>
            </a: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      demand for delivery for those cuisine types.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Google Sans"/>
            </a:endParaRPr>
          </a:p>
          <a:p>
            <a:endParaRPr lang="en-US" sz="18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oogle Sans"/>
            </a:endParaRPr>
          </a:p>
          <a:p>
            <a:r>
              <a:rPr lang="en-US" sz="18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Delivery Popularity by Area:</a:t>
            </a: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 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/>
              </a:rPr>
              <a:t>       </a:t>
            </a: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Identify areas with a high concentration of restaurants offering delivery. This suggests a strong customer base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/>
              </a:rPr>
              <a:t>     </a:t>
            </a: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  for delivery services, potentially driven by factors like busy lifestyles or limited dine-in options.</a:t>
            </a:r>
          </a:p>
        </p:txBody>
      </p:sp>
    </p:spTree>
    <p:extLst>
      <p:ext uri="{BB962C8B-B14F-4D97-AF65-F5344CB8AC3E}">
        <p14:creationId xmlns:p14="http://schemas.microsoft.com/office/powerpoint/2010/main" val="1850175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Dashboard and Visualizations :</a:t>
            </a:r>
          </a:p>
        </p:txBody>
      </p:sp>
      <p:pic>
        <p:nvPicPr>
          <p:cNvPr id="23" name="Picture 22" descr="zom-sma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290" y="6612890"/>
            <a:ext cx="981710" cy="231775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BD905D-1743-E720-5BFF-F3363ABF8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84877"/>
            <a:ext cx="9731583" cy="4945809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24677C-4E42-F17C-87CF-28072C1C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>
                <a:solidFill>
                  <a:srgbClr val="C00000"/>
                </a:solidFill>
              </a:rPr>
              <a:t>Insights</a:t>
            </a:r>
            <a:endParaRPr lang="en-IN" u="sng" dirty="0">
              <a:solidFill>
                <a:srgbClr val="C00000"/>
              </a:solidFill>
            </a:endParaRPr>
          </a:p>
        </p:txBody>
      </p:sp>
      <p:pic>
        <p:nvPicPr>
          <p:cNvPr id="2" name="Content Placeholder 1" descr="zom-small">
            <a:extLst>
              <a:ext uri="{FF2B5EF4-FFF2-40B4-BE49-F238E27FC236}">
                <a16:creationId xmlns:a16="http://schemas.microsoft.com/office/drawing/2014/main" id="{6A9D4D84-2BF7-8768-C203-FDC1FC9C0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0459" y="6626332"/>
            <a:ext cx="981541" cy="231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E09F4C-9BE5-EE0F-5341-5AFD48948644}"/>
              </a:ext>
            </a:extLst>
          </p:cNvPr>
          <p:cNvSpPr txBox="1"/>
          <p:nvPr/>
        </p:nvSpPr>
        <p:spPr>
          <a:xfrm>
            <a:off x="470517" y="753563"/>
            <a:ext cx="1054667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sz="1800" b="0" i="0" dirty="0">
              <a:solidFill>
                <a:srgbClr val="C00000"/>
              </a:solidFill>
              <a:effectLst/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rgbClr val="C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800" b="0" i="0" dirty="0">
              <a:solidFill>
                <a:srgbClr val="C00000"/>
              </a:solidFill>
              <a:effectLst/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C00000"/>
                </a:solidFill>
                <a:effectLst/>
                <a:latin typeface="Google Sans"/>
              </a:rPr>
              <a:t> Raw </a:t>
            </a:r>
            <a:r>
              <a:rPr lang="en-US" dirty="0">
                <a:solidFill>
                  <a:srgbClr val="C00000"/>
                </a:solidFill>
                <a:latin typeface="Google Sans"/>
              </a:rPr>
              <a:t>D</a:t>
            </a:r>
            <a:r>
              <a:rPr lang="en-US" sz="1800" b="0" i="0" dirty="0">
                <a:solidFill>
                  <a:srgbClr val="C00000"/>
                </a:solidFill>
                <a:effectLst/>
                <a:latin typeface="Google Sans"/>
              </a:rPr>
              <a:t>ata analysis has revealed valuable insights to guide Zomato's strategic selection of a new restaurant location in the given country.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C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C00000"/>
                </a:solidFill>
                <a:effectLst/>
                <a:latin typeface="Google Sans"/>
              </a:rPr>
              <a:t>By Understanding  Zomato data and market research, we can make informed decisions to maximize the success of Zomato new restaurant Opening in different cities.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C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C00000"/>
                </a:solidFill>
                <a:effectLst/>
                <a:latin typeface="Google Sans"/>
              </a:rPr>
              <a:t>This data analysis equips Zomato with a comprehensive understanding of trends and customer preferences, paying the way for a strategic restaurant launch according to many factors like votes, rating etc.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C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C00000"/>
                </a:solidFill>
                <a:effectLst/>
                <a:latin typeface="Google Sans"/>
              </a:rPr>
              <a:t>By prioritizing less saturated locations, Zomato's new restaurant can establish a strong presence and attract a Daily customer preference and easy to find in this technical world.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C00000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C00000"/>
                </a:solidFill>
                <a:effectLst/>
                <a:latin typeface="Google Sans"/>
              </a:rPr>
              <a:t>Aligning the restaurant concept with popular cuisine preferences will ensure strong customer appeal for Zomato's new venture</a:t>
            </a:r>
            <a:endParaRPr lang="en-US" sz="1800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98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536" y="598873"/>
            <a:ext cx="10972800" cy="582613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Conclusion : </a:t>
            </a:r>
            <a:endParaRPr lang="en-US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" name="Picture 22" descr="zom-sma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290" y="6626225"/>
            <a:ext cx="981710" cy="2317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A0A51-825A-5E2F-1250-77849CDDA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1486"/>
            <a:ext cx="10972800" cy="4953000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 conclusion, after a thorough market analysis</a:t>
            </a:r>
            <a:r>
              <a:rPr lang="en-US" sz="1400" b="1" i="0" u="none" strike="noStrike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sz="1400" b="1" dirty="0">
                <a:solidFill>
                  <a:srgbClr val="C0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Indonesia</a:t>
            </a:r>
            <a:r>
              <a:rPr lang="en-US" sz="1400" b="1" i="0" u="none" strike="noStrike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Turkey, UAE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and</a:t>
            </a:r>
            <a:r>
              <a:rPr lang="en-US" sz="1400" b="1" i="0" u="none" strike="noStrike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sz="1400" b="1" i="0" u="none" strike="noStrike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UK</a:t>
            </a:r>
            <a:r>
              <a:rPr lang="en-US" sz="1400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emerge as the final four countries that align with our selection criteria. </a:t>
            </a:r>
            <a:endParaRPr lang="en-US" sz="1400" b="1" i="0" u="none" strike="noStrike" dirty="0">
              <a:solidFill>
                <a:srgbClr val="0D0D0D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i="0" u="none" strike="noStrike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These countries exhibit a favorable combination of factors, including a lower number of restaurants, indicating a less saturated market, and an economic average cost for two. </a:t>
            </a:r>
            <a:endParaRPr lang="en-US" sz="1400" b="1" i="0" u="none" strike="noStrike" dirty="0">
              <a:solidFill>
                <a:srgbClr val="0D0D0D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i="0" u="none" strike="noStrike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 strategic prioritization of these markets positions us for a competitive edge, and the analysis lays the groundwork for focused and informed decision-making in our market expansion efforts.</a:t>
            </a:r>
          </a:p>
          <a:p>
            <a:pPr algn="just" rtl="0" fontAlgn="base">
              <a:spcBef>
                <a:spcPts val="1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Stakeholders are advised to align their investments with specific cuisines based on the desired investment range. 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just" rtl="0" fontAlgn="base">
              <a:spcBef>
                <a:spcPts val="1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For those with lower investment capabilities, investing in </a:t>
            </a:r>
            <a:r>
              <a:rPr lang="en-US" sz="1400" b="1" i="0" u="none" strike="noStrike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Cafe shops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proves to be a strategic choice. On the other hand, stakeholders with higher investment capacities are encouraged to consider </a:t>
            </a:r>
            <a:r>
              <a:rPr lang="en-US" sz="1400" b="1" i="0" u="none" strike="noStrike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Native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or </a:t>
            </a:r>
            <a:r>
              <a:rPr lang="en-US" sz="1400" b="1" i="0" u="none" strike="noStrike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Italian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cuisine restaurants. 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just" rtl="0" fontAlgn="base">
              <a:spcBef>
                <a:spcPts val="1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This  approach to cuisine selection ensures that investments are tailored to the financial capacities and strategic goals of the stakeholders, maximizing the potential for success in the chosen markets.</a:t>
            </a:r>
            <a:endParaRPr lang="en-US" sz="14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83B2-543D-8F57-3284-B3E5C612A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Reference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4" name="Content Placeholder 3" descr="Delivery — LOKE Branded Ordering, Loyalty &amp; Marketing Apps">
            <a:extLst>
              <a:ext uri="{FF2B5EF4-FFF2-40B4-BE49-F238E27FC236}">
                <a16:creationId xmlns:a16="http://schemas.microsoft.com/office/drawing/2014/main" id="{8C3A35BE-2DC6-4A02-8874-5A163B6058E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445" y="1461184"/>
            <a:ext cx="53848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C965C8-EB6D-5474-5081-4CE9A84074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C00000"/>
                </a:solidFill>
              </a:rPr>
              <a:t>Zomato Application software</a:t>
            </a:r>
          </a:p>
          <a:p>
            <a:r>
              <a:rPr lang="en-US" sz="2800" dirty="0">
                <a:solidFill>
                  <a:srgbClr val="C00000"/>
                </a:solidFill>
              </a:rPr>
              <a:t>Search engines like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>
                <a:solidFill>
                  <a:srgbClr val="C00000"/>
                </a:solidFill>
              </a:rPr>
              <a:t>Data driven software  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0441B7-C434-A3C0-297B-FF89CC416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666" y="2312042"/>
            <a:ext cx="3033023" cy="8750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AC63F5-1E09-F6A1-39B7-FD3D515C4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832" y="3860981"/>
            <a:ext cx="3956295" cy="125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0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5E527-5504-C84F-C997-EFDFA3D79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8778"/>
            <a:ext cx="10972800" cy="684336"/>
          </a:xfrm>
        </p:spPr>
        <p:txBody>
          <a:bodyPr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en-US" sz="1800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br>
              <a:rPr lang="en-US" sz="1800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br>
              <a:rPr lang="en-US" sz="1800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br>
              <a:rPr lang="en-US" sz="1800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br>
              <a:rPr lang="en-US" sz="1800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br>
              <a:rPr lang="en-US" sz="1800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IN" sz="2000" b="1" i="0" u="sng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Acknowledgements:</a:t>
            </a:r>
            <a:br>
              <a:rPr lang="en-US" sz="1800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sz="1600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 express my heartfelt thanks and acknowledgment to </a:t>
            </a:r>
            <a:r>
              <a:rPr lang="en-US" sz="1600" b="1" i="0" u="none" strike="noStrike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Rishabh Verma, Vicky Pandey, Gyan Arora</a:t>
            </a:r>
            <a:r>
              <a:rPr lang="en-US" sz="1600" b="1" i="0" u="none" strike="noStrike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sz="1600" b="1" i="0" u="none" strike="noStrike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Geetika Saha and Sourabh Jain </a:t>
            </a:r>
            <a:r>
              <a:rPr lang="en-US" sz="1600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for their exceptional guidance and significant support throughout the </a:t>
            </a:r>
            <a:r>
              <a:rPr lang="en-US" sz="1800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project. 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037AB5-FDA0-EC7E-81EA-B7A87A5BB9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04" y="1342671"/>
            <a:ext cx="8877300" cy="4953000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88A75DF-CF38-A1E6-9748-85A96AED7804}"/>
              </a:ext>
            </a:extLst>
          </p:cNvPr>
          <p:cNvSpPr/>
          <p:nvPr/>
        </p:nvSpPr>
        <p:spPr bwMode="auto">
          <a:xfrm>
            <a:off x="1988596" y="1624613"/>
            <a:ext cx="1731148" cy="1091953"/>
          </a:xfrm>
          <a:prstGeom prst="rightArrow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800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Thank You</a:t>
            </a:r>
            <a:endParaRPr kumimoji="0" lang="en-IN" sz="1800" b="1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53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 Introduction and Objectives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660" y="1174750"/>
            <a:ext cx="11049740" cy="5181662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Zomato, which started as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Foodiebay</a:t>
            </a:r>
            <a:r>
              <a:rPr lang="en-US" sz="24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, was established in July 2008 by two IIT Delhi alumnus,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Deepinder</a:t>
            </a:r>
            <a:r>
              <a:rPr lang="en-US" sz="24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Goyal, and Pankaj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Chaddah</a:t>
            </a:r>
            <a:r>
              <a:rPr lang="en-US" sz="24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. 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Operates in 16 countries including India, UAE, UK, Brazil, Canada, Australia, Turkey, Poland and New Zealand. 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However, with on paper companies, Zomato's presence has crossed to over 40 countries in the world. </a:t>
            </a:r>
          </a:p>
          <a:p>
            <a:r>
              <a:rPr lang="en-US" sz="2400" b="1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Mission :</a:t>
            </a:r>
          </a:p>
          <a:p>
            <a:r>
              <a:rPr lang="en-GB" sz="20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GB" sz="2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he team is looking for </a:t>
            </a:r>
            <a:r>
              <a:rPr lang="en-GB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expansion and</a:t>
            </a:r>
            <a:r>
              <a:rPr lang="en-GB" sz="20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2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opening new restaurants.</a:t>
            </a:r>
            <a:r>
              <a:rPr lang="en-US" sz="20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Helping people discover great places around them 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Building amazing experiences around dining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000000"/>
                </a:solidFill>
                <a:latin typeface="Roboto" panose="020F0502020204030204" pitchFamily="2" charset="0"/>
              </a:rPr>
              <a:t>U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nderstanding market trends.</a:t>
            </a:r>
            <a:endParaRPr lang="en-US" sz="2000" dirty="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sz="2000" dirty="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0">
              <a:buNone/>
            </a:pPr>
            <a:r>
              <a:rPr lang="en-IN" sz="1800" dirty="0">
                <a:solidFill>
                  <a:srgbClr val="000000"/>
                </a:solidFill>
                <a:latin typeface="Roboto" panose="020F0502020204030204" pitchFamily="2" charset="0"/>
              </a:rPr>
              <a:t> </a:t>
            </a:r>
            <a:endParaRPr lang="en-US" sz="2000" dirty="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23" name="Picture 22" descr="zom-sma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290" y="6626225"/>
            <a:ext cx="981710" cy="231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F30A15-EAF7-EDA1-896F-3A4128810E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454" y="4316289"/>
            <a:ext cx="5083946" cy="21750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>
                <a:sym typeface="+mn-ea"/>
              </a:rPr>
              <a:t>Data Overview :</a:t>
            </a:r>
            <a:endParaRPr lang="en-US" u="s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D2F78-1F86-F273-E72D-C8B139E618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Restaurant ID: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Unique identifier for each restaurant.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Restaurant Name: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name of the restaurant.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-US" sz="1400" b="1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CountryCode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Country code of the location where the restaurant is situated.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-US" sz="1400" b="1" dirty="0" err="1">
                <a:solidFill>
                  <a:srgbClr val="FFC000"/>
                </a:solidFill>
                <a:latin typeface="Lato"/>
                <a:ea typeface="Lato"/>
                <a:cs typeface="Lato"/>
                <a:sym typeface="Lato"/>
              </a:rPr>
              <a:t>Country</a:t>
            </a:r>
            <a:r>
              <a:rPr lang="en-US" sz="14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:Total</a:t>
            </a:r>
            <a:r>
              <a:rPr lang="en-US" sz="1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16 </a:t>
            </a:r>
            <a:r>
              <a:rPr lang="en-US" sz="14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countrys</a:t>
            </a:r>
            <a:r>
              <a:rPr lang="en-US" sz="1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is fetch from given sheet.</a:t>
            </a:r>
            <a:endParaRPr lang="en-US" sz="14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City: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city where the restaurant is located.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Address: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specific address of the restaurant.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Locality: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locality or neighborhood where the restaurant is situated.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Locality Verbose: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Detailed information about the locality.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Longitude: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geographical longitude coordinate of the restaurant.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Latitude: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geographical latitude coordinate of the restaurant.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-US" sz="1400" b="1" i="0" u="none" strike="noStrike" cap="none" dirty="0">
                <a:solidFill>
                  <a:srgbClr val="FFC000"/>
                </a:solidFill>
                <a:latin typeface="Lato"/>
                <a:ea typeface="Lato"/>
                <a:cs typeface="Lato"/>
                <a:sym typeface="Lato"/>
              </a:rPr>
              <a:t>Cuisines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type of cuisine offered by the restaurant. 9 missing value is deleted by me.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Currency: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currency used for transactions in the restaurant.</a:t>
            </a:r>
          </a:p>
          <a:p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18630D-E4F2-D11C-A487-4F6FB77F9B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400" b="1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Has_Table_booking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Indicates whether the restaurant has a table booking option (Yes/No).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400" b="1" i="0" u="none" strike="noStrike" cap="none" dirty="0" err="1">
                <a:solidFill>
                  <a:srgbClr val="FFC000"/>
                </a:solidFill>
                <a:latin typeface="Lato"/>
                <a:ea typeface="Lato"/>
                <a:cs typeface="Lato"/>
                <a:sym typeface="Lato"/>
              </a:rPr>
              <a:t>Has_Online_delivery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Indicates whether the restaurant offers online delivery (Yes/No).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400" b="1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Is_delivering_now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Indicates whether the restaurant is currently delivering (Yes/No).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400" b="1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Switch_to_order_menu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Indicates whether users can switch to the order menu (Yes/No).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400" b="1" i="0" u="none" strike="noStrike" cap="none" dirty="0" err="1">
                <a:solidFill>
                  <a:srgbClr val="FFC000"/>
                </a:solidFill>
                <a:latin typeface="Lato"/>
                <a:ea typeface="Lato"/>
                <a:cs typeface="Lato"/>
                <a:sym typeface="Lato"/>
              </a:rPr>
              <a:t>Price_range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numeric value indicating the price range category of the restaurant.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400" b="1" i="0" u="none" strike="noStrike" cap="none" dirty="0">
                <a:solidFill>
                  <a:srgbClr val="FFC000"/>
                </a:solidFill>
                <a:latin typeface="Lato"/>
                <a:ea typeface="Lato"/>
                <a:cs typeface="Lato"/>
                <a:sym typeface="Lato"/>
              </a:rPr>
              <a:t>Votes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number of votes or ratings/(feedback) received by the restaurant.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400" b="1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Average_Cost_for_two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average cost for two people dining at the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restaurant.Convert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 </a:t>
            </a:r>
            <a:r>
              <a:rPr lang="en-US" sz="1400" b="0" i="0" u="none" strike="noStrike" cap="none" dirty="0">
                <a:solidFill>
                  <a:srgbClr val="FFC000"/>
                </a:solidFill>
                <a:latin typeface="Lato"/>
                <a:ea typeface="Lato"/>
                <a:cs typeface="Lato"/>
                <a:sym typeface="Lato"/>
              </a:rPr>
              <a:t>INR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all.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-US" sz="1400" b="1" i="0" u="none" strike="noStrike" cap="none" dirty="0">
                <a:solidFill>
                  <a:srgbClr val="FFC000"/>
                </a:solidFill>
                <a:latin typeface="Lato"/>
                <a:ea typeface="Lato"/>
                <a:cs typeface="Lato"/>
                <a:sym typeface="Lato"/>
              </a:rPr>
              <a:t>Rating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overall rating of the restaurant is based on user reviews.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-US" sz="1200" b="1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Datekey_opening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date when the restaurant was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opened.</a:t>
            </a:r>
            <a:r>
              <a:rPr lang="en-US" sz="1200" b="0" i="0" u="none" strike="noStrike" cap="none" dirty="0" err="1">
                <a:solidFill>
                  <a:srgbClr val="FFC000"/>
                </a:solidFill>
                <a:latin typeface="Lato"/>
                <a:ea typeface="Lato"/>
                <a:cs typeface="Lato"/>
                <a:sym typeface="Lato"/>
              </a:rPr>
              <a:t>Year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is displaced from date.</a:t>
            </a:r>
          </a:p>
          <a:p>
            <a:endParaRPr lang="en-IN" dirty="0"/>
          </a:p>
        </p:txBody>
      </p:sp>
      <p:pic>
        <p:nvPicPr>
          <p:cNvPr id="23" name="Picture 22" descr="zom-sma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290" y="6626225"/>
            <a:ext cx="981710" cy="231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6E0DA2-EA68-DC20-1EC9-FD933AFB9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Data Cleaning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9FA199-D8CE-7E94-8C07-E5BF47C8C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Cleaning 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Utilized functions like FIND,REPLACE and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Remove Duplicate to ensure data accuracy.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Acquiring Data :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Enhanced the dataset with additional variables using VLOOKUP 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to cross- reference external data sources.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Descriptive Analysis: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Employed Pivot Tables for the  key metrics and  identifying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sales pattern across different regions and product categories.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Filtering data: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Applied SORT and FILTER functions to classify  customer  based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on purchasing behavior and demographics.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Visualization: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Created dynamic charts and dashboards of data representation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enabling interactive data exploration.</a:t>
            </a:r>
          </a:p>
          <a:p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4590F7-929F-C1BF-F967-CD7217EE1E14}"/>
              </a:ext>
            </a:extLst>
          </p:cNvPr>
          <p:cNvSpPr/>
          <p:nvPr/>
        </p:nvSpPr>
        <p:spPr bwMode="auto">
          <a:xfrm>
            <a:off x="9217951" y="1237534"/>
            <a:ext cx="2139519" cy="914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Extracting the imp column</a:t>
            </a:r>
            <a:endParaRPr kumimoji="0" lang="en-I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94A915-C5DE-6836-7CD5-E1B5AEF317BE}"/>
              </a:ext>
            </a:extLst>
          </p:cNvPr>
          <p:cNvSpPr/>
          <p:nvPr/>
        </p:nvSpPr>
        <p:spPr bwMode="auto">
          <a:xfrm>
            <a:off x="9303798" y="2838696"/>
            <a:ext cx="2139519" cy="914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Cleaning the data</a:t>
            </a:r>
            <a:endParaRPr kumimoji="0" lang="en-I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8AB115-93EE-2185-B947-4DF092C3C4A0}"/>
              </a:ext>
            </a:extLst>
          </p:cNvPr>
          <p:cNvSpPr/>
          <p:nvPr/>
        </p:nvSpPr>
        <p:spPr bwMode="auto">
          <a:xfrm>
            <a:off x="9419208" y="4154733"/>
            <a:ext cx="2024109" cy="914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Formatting the table</a:t>
            </a:r>
            <a:endParaRPr kumimoji="0" lang="en-I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7CCA53E-31BE-0F92-3D94-29CD1457AC80}"/>
              </a:ext>
            </a:extLst>
          </p:cNvPr>
          <p:cNvSpPr/>
          <p:nvPr/>
        </p:nvSpPr>
        <p:spPr bwMode="auto">
          <a:xfrm>
            <a:off x="9361502" y="5470770"/>
            <a:ext cx="2024109" cy="914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Apply filtering</a:t>
            </a:r>
            <a:endParaRPr kumimoji="0" lang="en-I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73719B0-63EC-D4F2-94C7-3168E4CE6DDE}"/>
              </a:ext>
            </a:extLst>
          </p:cNvPr>
          <p:cNvSpPr/>
          <p:nvPr/>
        </p:nvSpPr>
        <p:spPr bwMode="auto">
          <a:xfrm>
            <a:off x="11028227" y="2016279"/>
            <a:ext cx="484632" cy="978408"/>
          </a:xfrm>
          <a:prstGeom prst="down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725C1D0-E261-DD09-5452-5BBC28FB6328}"/>
              </a:ext>
            </a:extLst>
          </p:cNvPr>
          <p:cNvSpPr/>
          <p:nvPr/>
        </p:nvSpPr>
        <p:spPr bwMode="auto">
          <a:xfrm>
            <a:off x="10993456" y="3708320"/>
            <a:ext cx="484632" cy="544083"/>
          </a:xfrm>
          <a:prstGeom prst="down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B2DDFCA-A2B7-0296-0D9D-096A4F819237}"/>
              </a:ext>
            </a:extLst>
          </p:cNvPr>
          <p:cNvSpPr/>
          <p:nvPr/>
        </p:nvSpPr>
        <p:spPr bwMode="auto">
          <a:xfrm>
            <a:off x="11115154" y="4964159"/>
            <a:ext cx="484632" cy="719091"/>
          </a:xfrm>
          <a:prstGeom prst="down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I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336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38C8-831E-BE76-B0BB-BA45E164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u="sng" dirty="0">
                <a:solidFill>
                  <a:srgbClr val="C00000"/>
                </a:solidFill>
              </a:rPr>
              <a:t>Raw data</a:t>
            </a:r>
            <a:endParaRPr lang="en-IN" b="1" u="sng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4D1ED-A835-E442-4464-F7EE8F045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3" y="1441265"/>
            <a:ext cx="11833934" cy="4508129"/>
          </a:xfrm>
          <a:prstGeom prst="rect">
            <a:avLst/>
          </a:prstGeom>
        </p:spPr>
      </p:pic>
      <p:pic>
        <p:nvPicPr>
          <p:cNvPr id="6" name="Picture 5" descr="zom-small">
            <a:extLst>
              <a:ext uri="{FF2B5EF4-FFF2-40B4-BE49-F238E27FC236}">
                <a16:creationId xmlns:a16="http://schemas.microsoft.com/office/drawing/2014/main" id="{6C4C1008-997A-4D1D-BE57-9D661DB9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290" y="6626225"/>
            <a:ext cx="981710" cy="2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86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Methodology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Analytical methods and tools used: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Using VLOOKUP to get country name with the help of country code given in 2</a:t>
            </a:r>
            <a:r>
              <a:rPr lang="en-US" sz="1800" baseline="30000" dirty="0"/>
              <a:t>nd</a:t>
            </a:r>
            <a:r>
              <a:rPr lang="en-US" sz="1800" dirty="0"/>
              <a:t> sheet</a:t>
            </a:r>
          </a:p>
          <a:p>
            <a:r>
              <a:rPr lang="en-US" sz="1800" dirty="0" err="1"/>
              <a:t>Vlookup</a:t>
            </a:r>
            <a:r>
              <a:rPr lang="en-US" sz="1800" dirty="0"/>
              <a:t> and </a:t>
            </a:r>
            <a:r>
              <a:rPr lang="en-US" sz="1800" dirty="0" err="1"/>
              <a:t>formating</a:t>
            </a:r>
            <a:r>
              <a:rPr lang="en-US" sz="1800" dirty="0"/>
              <a:t> is used to get INR value of avg of two cost column.</a:t>
            </a:r>
          </a:p>
          <a:p>
            <a:r>
              <a:rPr lang="en-US" sz="1800" dirty="0"/>
              <a:t>In Cuisines data set Handling missing values either by deleting or entering values.</a:t>
            </a:r>
          </a:p>
          <a:p>
            <a:r>
              <a:rPr lang="en-US" sz="1800" dirty="0"/>
              <a:t>Applying Text function with “</a:t>
            </a:r>
            <a:r>
              <a:rPr lang="en-US" sz="1800" dirty="0" err="1"/>
              <a:t>yyyy</a:t>
            </a:r>
            <a:r>
              <a:rPr lang="en-US" sz="1800" dirty="0"/>
              <a:t>” intake to get year specific.</a:t>
            </a:r>
          </a:p>
          <a:p>
            <a:r>
              <a:rPr lang="en-US" sz="1800" dirty="0"/>
              <a:t>Many visualization technique is applying to get proper charts and slicers.</a:t>
            </a:r>
          </a:p>
          <a:p>
            <a:r>
              <a:rPr lang="en-US" sz="1800" dirty="0"/>
              <a:t>In this country is present so I used specifically map visualization in dashboarding.</a:t>
            </a:r>
          </a:p>
        </p:txBody>
      </p:sp>
      <p:pic>
        <p:nvPicPr>
          <p:cNvPr id="23" name="Picture 22" descr="zom-sma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290" y="6612890"/>
            <a:ext cx="981710" cy="231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336E49-14FC-00CC-06AC-3A56E21E0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41" y="1866804"/>
            <a:ext cx="9081856" cy="14889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>
                <a:solidFill>
                  <a:srgbClr val="C00000"/>
                </a:solidFill>
              </a:rPr>
              <a:t>Analysis of Objective Questions :</a:t>
            </a:r>
            <a:endParaRPr lang="en-US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8600">
              <a:lnSpc>
                <a:spcPct val="115000"/>
              </a:lnSpc>
              <a:spcAft>
                <a:spcPts val="1000"/>
              </a:spcAft>
            </a:pPr>
            <a:r>
              <a:rPr lang="en-IN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graph shows Year wise Opened Restaurant  in the Zomato analytics data.</a:t>
            </a:r>
          </a:p>
          <a:p>
            <a:pPr marL="228600">
              <a:lnSpc>
                <a:spcPct val="115000"/>
              </a:lnSpc>
              <a:spcAft>
                <a:spcPts val="1000"/>
              </a:spcAft>
            </a:pPr>
            <a:r>
              <a:rPr lang="en-IN" sz="1800" dirty="0">
                <a:latin typeface="Arial" panose="020B0604020202020204" pitchFamily="34" charset="0"/>
                <a:ea typeface="Arial" panose="020B0604020202020204" pitchFamily="34" charset="0"/>
              </a:rPr>
              <a:t>A non-linear graph indicate that the number of restaurant open is increases drastically.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8600">
              <a:lnSpc>
                <a:spcPct val="115000"/>
              </a:lnSpc>
              <a:spcAft>
                <a:spcPts val="1000"/>
              </a:spcAft>
            </a:pPr>
            <a:endParaRPr lang="en-US" sz="1800" dirty="0">
              <a:solidFill>
                <a:srgbClr val="0070C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8600">
              <a:lnSpc>
                <a:spcPct val="115000"/>
              </a:lnSpc>
              <a:spcAft>
                <a:spcPts val="1000"/>
              </a:spcAft>
            </a:pP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23" name="Picture 22" descr="zom-sma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290" y="6626225"/>
            <a:ext cx="981710" cy="2317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98EE21-B20A-A933-6BFA-35514ED899E2}"/>
              </a:ext>
            </a:extLst>
          </p:cNvPr>
          <p:cNvSpPr/>
          <p:nvPr/>
        </p:nvSpPr>
        <p:spPr>
          <a:xfrm>
            <a:off x="1389073" y="3001047"/>
            <a:ext cx="7124614" cy="280843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zom-sma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290" y="6626225"/>
            <a:ext cx="981710" cy="231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38EB44-B097-6380-1078-1B7851ABB81F}"/>
              </a:ext>
            </a:extLst>
          </p:cNvPr>
          <p:cNvSpPr txBox="1"/>
          <p:nvPr/>
        </p:nvSpPr>
        <p:spPr>
          <a:xfrm>
            <a:off x="1171931" y="3380503"/>
            <a:ext cx="8713432" cy="38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zh-CN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16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1757BC-955E-CCF3-1CDD-C471DB849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5" y="2849402"/>
            <a:ext cx="3436620" cy="3093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9BDE1B-0010-D561-6D43-7C3E5AC4703D}"/>
              </a:ext>
            </a:extLst>
          </p:cNvPr>
          <p:cNvSpPr/>
          <p:nvPr/>
        </p:nvSpPr>
        <p:spPr>
          <a:xfrm>
            <a:off x="4344690" y="2849402"/>
            <a:ext cx="6992471" cy="295835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77A170-DFB7-CEF9-F84E-5F75176D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Number of restaurant present in each country</a:t>
            </a:r>
            <a:endParaRPr lang="en-IN" sz="2400" dirty="0">
              <a:solidFill>
                <a:srgbClr val="C00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EC8998-32A5-413A-09C1-9EB0B0D6F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 this </a:t>
            </a:r>
            <a:r>
              <a:rPr lang="en-US" sz="2000" dirty="0" err="1"/>
              <a:t>india</a:t>
            </a:r>
            <a:r>
              <a:rPr lang="en-US" sz="2000" dirty="0"/>
              <a:t> has greatest number of restaurant with highest population density.</a:t>
            </a:r>
          </a:p>
          <a:p>
            <a:r>
              <a:rPr lang="en-US" sz="2000" dirty="0"/>
              <a:t>And Canada, Indonesia, Qatar, Turkey has bottom most amount of restaurant .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Average Rating of all country suggest that a good cuisines affect the country 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Rating is count by customer </a:t>
            </a:r>
            <a:r>
              <a:rPr lang="en-IN" sz="16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priortised</a:t>
            </a:r>
            <a:r>
              <a:rPr lang="en-IN" sz="16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restaurants as well as good quality of food either by online booking or delivery option available.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/>
              </a:rPr>
              <a:t>   Indonesia</a:t>
            </a:r>
            <a:r>
              <a:rPr lang="en-US" sz="18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"/>
              </a:rPr>
              <a:t> has the highest average number of votes at 772, followed by United Arab Emirates at 494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oogle Sans"/>
              </a:rPr>
              <a:t>    Brazil, Singapore has the lowest average votes.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IN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04165" indent="-76200">
              <a:lnSpc>
                <a:spcPct val="115000"/>
              </a:lnSpc>
              <a:spcAft>
                <a:spcPts val="1000"/>
              </a:spcAft>
            </a:pP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23" name="Picture 22" descr="zom-sma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290" y="6626225"/>
            <a:ext cx="981710" cy="231775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A606135-BA03-42C8-E542-6230636323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9150451"/>
              </p:ext>
            </p:extLst>
          </p:nvPr>
        </p:nvGraphicFramePr>
        <p:xfrm>
          <a:off x="1535838" y="2744818"/>
          <a:ext cx="8036474" cy="4113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</TotalTime>
  <Words>1488</Words>
  <Application>Microsoft Office PowerPoint</Application>
  <PresentationFormat>Widescreen</PresentationFormat>
  <Paragraphs>154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Google Sans</vt:lpstr>
      <vt:lpstr>Lato</vt:lpstr>
      <vt:lpstr>Roboto</vt:lpstr>
      <vt:lpstr>Wingdings</vt:lpstr>
      <vt:lpstr>Gear Drives</vt:lpstr>
      <vt:lpstr>Spreadsheet: Zomato Restaurants Expansion</vt:lpstr>
      <vt:lpstr> Introduction and Objectives :</vt:lpstr>
      <vt:lpstr>Data Overview :</vt:lpstr>
      <vt:lpstr>Data Cleaning:</vt:lpstr>
      <vt:lpstr>Raw data</vt:lpstr>
      <vt:lpstr>Methodology :</vt:lpstr>
      <vt:lpstr>Analysis of Objective Questions :</vt:lpstr>
      <vt:lpstr>Number of restaurant present in each country</vt:lpstr>
      <vt:lpstr>Average Rating of all country suggest that a good cuisines affect the country .</vt:lpstr>
      <vt:lpstr>Country selection for opening new restaurant </vt:lpstr>
      <vt:lpstr>              Cuisines plays a major role in the famous restaurants</vt:lpstr>
      <vt:lpstr>Recommendations for opening new restaurants</vt:lpstr>
      <vt:lpstr>More Recommendations  </vt:lpstr>
      <vt:lpstr>Dashboard and Visualizations :</vt:lpstr>
      <vt:lpstr>Insights</vt:lpstr>
      <vt:lpstr>Conclusion : </vt:lpstr>
      <vt:lpstr>Reference</vt:lpstr>
      <vt:lpstr>      Acknowledgements: I express my heartfelt thanks and acknowledgment to Rishabh Verma, Vicky Pandey, Gyan Arora, Geetika Saha and Sourabh Jain for their exceptional guidance and significant support throughout the project. 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Spreadsheet: Zomato Restaurants Expansion</dc:title>
  <dc:creator/>
  <cp:lastModifiedBy>Ankit Keshari</cp:lastModifiedBy>
  <cp:revision>36</cp:revision>
  <dcterms:created xsi:type="dcterms:W3CDTF">2024-03-08T06:35:03Z</dcterms:created>
  <dcterms:modified xsi:type="dcterms:W3CDTF">2024-04-22T01:20:28Z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B6BDFF10C6384BA19534CA36162CC0A4_11</vt:lpwstr>
  </property>
  <property fmtid="{D5CDD505-2E9C-101B-9397-08002B2CF9AE}" pid="3" name="KSOProductBuildVer">
    <vt:lpwstr>1033-12.2.0.13489</vt:lpwstr>
  </property>
</Properties>
</file>